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57" r:id="rId3"/>
    <p:sldId id="258" r:id="rId4"/>
    <p:sldId id="259" r:id="rId5"/>
    <p:sldId id="260" r:id="rId6"/>
    <p:sldId id="261" r:id="rId7"/>
    <p:sldId id="262" r:id="rId8"/>
    <p:sldId id="298" r:id="rId9"/>
    <p:sldId id="301" r:id="rId10"/>
    <p:sldId id="300" r:id="rId11"/>
    <p:sldId id="267" r:id="rId12"/>
    <p:sldId id="299" r:id="rId13"/>
    <p:sldId id="302" r:id="rId14"/>
    <p:sldId id="308" r:id="rId15"/>
    <p:sldId id="293" r:id="rId16"/>
    <p:sldId id="295" r:id="rId17"/>
    <p:sldId id="292" r:id="rId18"/>
    <p:sldId id="266" r:id="rId19"/>
    <p:sldId id="309" r:id="rId20"/>
    <p:sldId id="310" r:id="rId21"/>
    <p:sldId id="268" r:id="rId22"/>
    <p:sldId id="315" r:id="rId23"/>
    <p:sldId id="316" r:id="rId24"/>
    <p:sldId id="296" r:id="rId25"/>
    <p:sldId id="297" r:id="rId26"/>
    <p:sldId id="278" r:id="rId27"/>
    <p:sldId id="311" r:id="rId28"/>
    <p:sldId id="307" r:id="rId29"/>
    <p:sldId id="312" r:id="rId30"/>
    <p:sldId id="313" r:id="rId31"/>
    <p:sldId id="314" r:id="rId32"/>
    <p:sldId id="306" r:id="rId33"/>
    <p:sldId id="303" r:id="rId34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5E5C8-B38C-4393-89FA-9AE74CEC589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21FCE-A610-41F7-8062-BB31103D26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6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8150" y="1233488"/>
            <a:ext cx="5921375" cy="33321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7172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D3FF5-6538-40F3-96F5-D73474A0F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51ECBF-101E-48BF-A260-5AE4290BD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D6F579-D9B5-4932-9283-D1BB1B16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8E7E08-BD7C-4A17-85C8-ECCA9A4A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211DE-A9C6-4ADE-9B79-717435BA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2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E2D89-EB1B-45C0-B975-A4A015D8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52D00B-E2FA-4265-9CF3-74BD3B52A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FB58B5-9CA2-45EC-82C3-13E34DAB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0CB3F3-8E8B-42E0-A83F-0AA9D414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E88A68-208F-41EA-B53E-C8C4EA6F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8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508C83-8C37-489F-AC8B-0E847E5E5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04C0D0-C188-4153-831E-75A545823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89D642-8AEA-43CC-A005-DDB232A4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2FAA38-543C-43A4-BAF9-5E2A1E08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963233-9111-479E-8DC4-5AA94CF9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82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8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84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95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52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674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1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16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5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1E550-7C3B-4EC4-9D2F-C144DC49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116B19-0257-41BD-9B60-4B4E8A51B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77D956-32E0-4E4A-8E3C-77F49EA5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17FBAB-3EA4-4E24-9E55-3AE47FBD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96227-3961-4A1B-BB0C-3F621C5D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63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26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81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DCA3F-F9C3-42AF-B40F-5B2F2EE15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1A739C-0453-4C76-AEE6-CC23D92B6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9D15BF-D1B1-4367-A324-1AA96DC7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C9953-C863-490A-9931-B4E78F7E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90DEC1-1D33-4F62-8A2E-B164828B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13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80142-EF19-4191-A80C-6B586ED3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0AC12-31D7-4DDC-8AEB-7469C4E2C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7890D8-11CD-4E47-9DEA-6B6B5082E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6B3DC0-2015-4E79-9A49-33261F97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80B103-2428-4E74-98F7-9CB64857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A1168-09C9-4F6E-9F49-CE83364E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0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57B20-ECE4-4B18-977F-EAB9EAED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2D715E-1939-4AE2-829C-3F8E72F24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6F50F2-0DBB-4097-A56D-50317BE66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8C6756-28CB-4DC4-BB7E-3F7C87B18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8384DD-F854-491A-84F1-8B01BCB7A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7267208-C119-4127-ACC7-056FCC56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AC0518-E878-49B2-AE8E-811A3688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23626D-DD5C-4D94-B9F4-691FCB30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7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F4E32-5158-41AC-8704-A887D039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05FD96-95C6-421F-95F2-7B02478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F3EE2D-548F-4C80-B930-33A20BE0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705460-B2E8-48FD-8106-6C7A7D0B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258464-DE58-4CB5-839E-F233FCA6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5A8215-E3A7-4BB3-861E-7A21A59C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56B482-B849-4D10-A4E4-61A9DD6E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8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4854E-4B8C-4D9B-B26D-7DBE2E34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4459EE-0EC1-46A9-8191-544C62FD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8101FE-3FEB-41E7-AE0E-50D0CFD69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052F71-76AC-42C0-A75D-595FD2D05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F58007-3C03-402D-8ACF-B0EE2398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C2DE6C-A5BB-4C63-9524-C11C0AC3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6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455E8-9344-429E-9335-9CE48237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187759-30FF-4A5F-8551-5BA01F62D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6A2725-6E96-41E5-8FA1-7DD7C2939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29CEF8-A2AD-4B1B-8F25-2D2DC32F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AE74DB-2D70-48D6-89A4-CFE587C6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92A1D9-81CA-4665-990E-4D6E0478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A9D5E-FA91-4AF9-9FF2-636B62D1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071BE7-B984-49E4-A8AF-B2F1A0C3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880DC3-0EFA-4529-AF17-BCDC0DC8F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9171-2D19-492B-A20A-A698E540F4B7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A9D58-E6D0-421F-BDC4-894B1F6C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F14409-3E27-4981-BB29-F2046878F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19379-AE4D-4179-B73D-55DAB4010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5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B23-E9C6-43D5-89BD-378EE823E5F2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D0307-CF39-4ABD-A9CF-B562BE935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7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8-926-145-87-01.ru/" TargetMode="External"/><Relationship Id="rId2" Type="http://schemas.openxmlformats.org/officeDocument/2006/relationships/hyperlink" Target="http://sprc.ru/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2CCA9-873E-4D9A-885D-424A270A2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78" y="1043993"/>
            <a:ext cx="9367962" cy="2997429"/>
          </a:xfrm>
        </p:spPr>
        <p:txBody>
          <a:bodyPr>
            <a:noAutofit/>
          </a:bodyPr>
          <a:lstStyle/>
          <a:p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>Восстановительная программа </a:t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>«Круг сообщества» как профилактика конфликтов и буллинга в образовательной среде</a:t>
            </a:r>
            <a:br>
              <a:rPr lang="ru-RU" sz="4000" b="1" dirty="0">
                <a:solidFill>
                  <a:srgbClr val="00B050"/>
                </a:solidFill>
              </a:rPr>
            </a:b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258315-C594-4215-B4CE-E63D36355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1478" y="4041421"/>
            <a:ext cx="9276522" cy="1948561"/>
          </a:xfrm>
        </p:spPr>
        <p:txBody>
          <a:bodyPr>
            <a:normAutofit fontScale="55000" lnSpcReduction="20000"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sz="5100" b="1" dirty="0">
                <a:solidFill>
                  <a:srgbClr val="002060"/>
                </a:solidFill>
              </a:rPr>
              <a:t>Путинцева Наталья Владимировна</a:t>
            </a:r>
            <a:r>
              <a:rPr lang="ru-RU" sz="5100" dirty="0">
                <a:solidFill>
                  <a:srgbClr val="002060"/>
                </a:solidFill>
              </a:rPr>
              <a:t>,</a:t>
            </a:r>
          </a:p>
          <a:p>
            <a:r>
              <a:rPr lang="ru-RU" sz="5100" dirty="0">
                <a:solidFill>
                  <a:srgbClr val="002060"/>
                </a:solidFill>
              </a:rPr>
              <a:t> ведущая восстановительных программ в образовательной и социальной среде, преподаватель  факультета «Юридическая психология» ФГБОУ ВО МГППУ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</a:rPr>
              <a:t>Обязанности ведущего круга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1694" y="1825625"/>
            <a:ext cx="8319911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  </a:t>
            </a:r>
            <a:r>
              <a:rPr lang="ru-RU" b="1" dirty="0">
                <a:solidFill>
                  <a:srgbClr val="002060"/>
                </a:solidFill>
              </a:rPr>
              <a:t>Ведущий создает безопасное пространство для диалога: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напоминает о соблюдении правил;</a:t>
            </a:r>
          </a:p>
          <a:p>
            <a:r>
              <a:rPr lang="ru-RU" dirty="0">
                <a:solidFill>
                  <a:srgbClr val="002060"/>
                </a:solidFill>
              </a:rPr>
              <a:t>управляет коммуникацией;</a:t>
            </a:r>
          </a:p>
          <a:p>
            <a:r>
              <a:rPr lang="ru-RU" dirty="0">
                <a:solidFill>
                  <a:srgbClr val="002060"/>
                </a:solidFill>
              </a:rPr>
              <a:t>задает темы и тоже по ним высказывается;</a:t>
            </a:r>
          </a:p>
          <a:p>
            <a:r>
              <a:rPr lang="ru-RU" dirty="0">
                <a:solidFill>
                  <a:srgbClr val="002060"/>
                </a:solidFill>
              </a:rPr>
              <a:t>фиксирует на большом листе ответы участников. </a:t>
            </a:r>
          </a:p>
          <a:p>
            <a:pPr>
              <a:buNone/>
            </a:pPr>
            <a:r>
              <a:rPr lang="ru-RU" dirty="0"/>
              <a:t>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1728129" y="337403"/>
            <a:ext cx="74092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00B050"/>
                </a:solidFill>
                <a:latin typeface="+mj-lt"/>
              </a:rPr>
              <a:t>Круг сообщества подходит для следующих ситуаций</a:t>
            </a:r>
            <a:r>
              <a:rPr lang="en-US" altLang="ru-RU" sz="3200" b="1" dirty="0">
                <a:solidFill>
                  <a:srgbClr val="00B050"/>
                </a:solidFill>
                <a:latin typeface="+mj-lt"/>
              </a:rPr>
              <a:t>:</a:t>
            </a:r>
            <a:endParaRPr lang="ru-RU" altLang="ru-RU" sz="32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5294" y="1168407"/>
            <a:ext cx="86247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altLang="ru-RU" sz="2400" b="1" dirty="0">
              <a:solidFill>
                <a:srgbClr val="00206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ru-RU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обмен мнениями участников по волнующим их вопросам как профилактика конфликтных ситуаций</a:t>
            </a: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ru-RU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конфликтная ситуация между участниками образовательного процесса</a:t>
            </a:r>
            <a:endParaRPr lang="en-US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ru-RU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необходимость поиска решения какой-либо проблемы, стоящей перед школьным сообществом</a:t>
            </a:r>
            <a:r>
              <a:rPr lang="en-US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/</a:t>
            </a: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семьей </a:t>
            </a:r>
          </a:p>
          <a:p>
            <a:pPr marL="457200" indent="-457200" algn="just"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      (прогулы, неуспеваемость, трудная жизненная ситуация и т.п.)</a:t>
            </a: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ru-RU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необходимость поддержки одного или нескольких членов сообщества</a:t>
            </a: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ru-RU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возможность поделиться успехами каждого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endParaRPr lang="ru-RU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altLang="ru-RU" sz="2000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altLang="ru-RU" sz="2000" dirty="0"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52286" y="1600199"/>
          <a:ext cx="8961015" cy="4165570"/>
        </p:xfrm>
        <a:graphic>
          <a:graphicData uri="http://schemas.openxmlformats.org/drawingml/2006/table">
            <a:tbl>
              <a:tblPr/>
              <a:tblGrid>
                <a:gridCol w="465824">
                  <a:extLst>
                    <a:ext uri="{9D8B030D-6E8A-4147-A177-3AD203B41FA5}">
                      <a16:colId xmlns:a16="http://schemas.microsoft.com/office/drawing/2014/main" val="752044263"/>
                    </a:ext>
                  </a:extLst>
                </a:gridCol>
                <a:gridCol w="7548579">
                  <a:extLst>
                    <a:ext uri="{9D8B030D-6E8A-4147-A177-3AD203B41FA5}">
                      <a16:colId xmlns:a16="http://schemas.microsoft.com/office/drawing/2014/main" val="2168006084"/>
                    </a:ext>
                  </a:extLst>
                </a:gridCol>
                <a:gridCol w="946612">
                  <a:extLst>
                    <a:ext uri="{9D8B030D-6E8A-4147-A177-3AD203B41FA5}">
                      <a16:colId xmlns:a16="http://schemas.microsoft.com/office/drawing/2014/main" val="1846394557"/>
                    </a:ext>
                  </a:extLst>
                </a:gridCol>
              </a:tblGrid>
              <a:tr h="888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Тема занятия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Кол. часов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481619"/>
                  </a:ext>
                </a:extLst>
              </a:tr>
              <a:tr h="10765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Рассмотрение заявки. Определение членов совета круга и разработка тем, обсуждаемых в дальнейшем на круге сообщества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5335"/>
                  </a:ext>
                </a:extLst>
              </a:tr>
              <a:tr h="888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Проведение круга сообщества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651031"/>
                  </a:ext>
                </a:extLst>
              </a:tr>
              <a:tr h="7259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Рефлексия с членами совета круга проведенной встречи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040863"/>
                  </a:ext>
                </a:extLst>
              </a:tr>
              <a:tr h="58651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6693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50581" y="296641"/>
            <a:ext cx="139957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                                 Учебно-тематический план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                     цикла занятий по профилактике конфликтов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                   в образовательной среде «Круги сообщества»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5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2009" y="352546"/>
            <a:ext cx="7403335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457200" algn="ctr">
              <a:tabLst>
                <a:tab pos="1022350" algn="l"/>
              </a:tabLst>
            </a:pPr>
            <a:r>
              <a:rPr lang="ru-RU" sz="3200" b="1" dirty="0">
                <a:solidFill>
                  <a:srgbClr val="00B05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Основные темы круга сообщества для родителей</a:t>
            </a:r>
            <a:endParaRPr lang="ru-RU" sz="3200" dirty="0">
              <a:solidFill>
                <a:srgbClr val="00B050"/>
              </a:solidFill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228600" indent="457200" algn="just">
              <a:tabLst>
                <a:tab pos="1022350" algn="l"/>
              </a:tabLst>
            </a:pPr>
            <a:r>
              <a:rPr lang="ru-RU" sz="2800" b="1" dirty="0">
                <a:solidFill>
                  <a:srgbClr val="F79646"/>
                </a:solidFill>
                <a:latin typeface="Calibri"/>
                <a:ea typeface="Times New Roman" panose="02020603050405020304" pitchFamily="18" charset="0"/>
              </a:rPr>
              <a:t> </a:t>
            </a:r>
            <a:endParaRPr lang="ru-RU" sz="2800" dirty="0">
              <a:solidFill>
                <a:srgbClr val="F79646"/>
              </a:solidFill>
              <a:latin typeface="Calibri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Моя жизненная ценность и как я ее передаю своему ребенку.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В каком классе я хотел бы, чтобы учился мой ребенок (или: Как моему ребенку живется в классе).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Что я, как родитель, готов делать для этого.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Отзыв о встрече.</a:t>
            </a:r>
          </a:p>
        </p:txBody>
      </p:sp>
    </p:spTree>
    <p:extLst>
      <p:ext uri="{BB962C8B-B14F-4D97-AF65-F5344CB8AC3E}">
        <p14:creationId xmlns:p14="http://schemas.microsoft.com/office/powerpoint/2010/main" val="5602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8067" y="749147"/>
            <a:ext cx="77999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457200" algn="ctr">
              <a:tabLst>
                <a:tab pos="1022350" algn="l"/>
              </a:tabLst>
            </a:pPr>
            <a:r>
              <a:rPr lang="ru-RU" sz="3200" b="1" dirty="0">
                <a:solidFill>
                  <a:srgbClr val="00B05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Основные темы круга сообщества для учащихся</a:t>
            </a:r>
            <a:endParaRPr lang="ru-RU" sz="3200" dirty="0">
              <a:solidFill>
                <a:srgbClr val="00B050"/>
              </a:solidFill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228600" indent="457200" algn="just">
              <a:tabLst>
                <a:tab pos="1022350" algn="l"/>
              </a:tabLst>
            </a:pPr>
            <a:r>
              <a:rPr lang="ru-RU" sz="3200" dirty="0">
                <a:ea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Качество, которое я ценю в себе и в других.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Мой идеал класса.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Что я готов делать, чтобы мой класс стал лучше (приблизился к идеалу).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Отзыв о встрече.</a:t>
            </a:r>
          </a:p>
        </p:txBody>
      </p:sp>
    </p:spTree>
    <p:extLst>
      <p:ext uri="{BB962C8B-B14F-4D97-AF65-F5344CB8AC3E}">
        <p14:creationId xmlns:p14="http://schemas.microsoft.com/office/powerpoint/2010/main" val="306419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606155" y="10"/>
            <a:ext cx="8908256" cy="121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3200" b="1" dirty="0">
                <a:solidFill>
                  <a:srgbClr val="FFFFFF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prstClr val="white"/>
                </a:solidFill>
                <a:latin typeface="Calibri Light" panose="020F0302020204030204" pitchFamily="34" charset="0"/>
              </a:rPr>
              <a:t>Цикл </a:t>
            </a:r>
            <a:r>
              <a:rPr lang="ru-RU" sz="2000" b="1" dirty="0">
                <a:solidFill>
                  <a:srgbClr val="00B050"/>
                </a:solidFill>
                <a:latin typeface="Calibri Light" panose="020F0302020204030204" pitchFamily="34" charset="0"/>
              </a:rPr>
              <a:t> Учебно-тематический план цикла тренинговых занятий по обучению навыкам конструктивного взаимодействия «Учусь общаться» для подростков </a:t>
            </a:r>
          </a:p>
          <a:p>
            <a:pPr algn="ctr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B050"/>
                </a:solidFill>
                <a:latin typeface="Calibri Light" panose="020F0302020204030204" pitchFamily="34" charset="0"/>
              </a:rPr>
              <a:t>10 – 14 лет (в рамках восстановительной программы «Круг сообщества»)</a:t>
            </a:r>
          </a:p>
        </p:txBody>
      </p:sp>
      <p:sp>
        <p:nvSpPr>
          <p:cNvPr id="12291" name="Объект 5"/>
          <p:cNvSpPr txBox="1">
            <a:spLocks/>
          </p:cNvSpPr>
          <p:nvPr/>
        </p:nvSpPr>
        <p:spPr bwMode="auto">
          <a:xfrm>
            <a:off x="2152651" y="2214563"/>
            <a:ext cx="7886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ru-RU" altLang="ru-RU" sz="2800">
              <a:solidFill>
                <a:srgbClr val="002060"/>
              </a:solidFill>
            </a:endParaRP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2771781" y="1311278"/>
            <a:ext cx="56102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223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  <a:defRPr/>
            </a:pPr>
            <a:endParaRPr lang="ru-RU" altLang="ru-RU" sz="280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1293"/>
              </p:ext>
            </p:extLst>
          </p:nvPr>
        </p:nvGraphicFramePr>
        <p:xfrm>
          <a:off x="1086678" y="1205948"/>
          <a:ext cx="10111409" cy="5602057"/>
        </p:xfrm>
        <a:graphic>
          <a:graphicData uri="http://schemas.openxmlformats.org/drawingml/2006/table">
            <a:tbl>
              <a:tblPr/>
              <a:tblGrid>
                <a:gridCol w="485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7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1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Тема занятия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Цель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Кол-во часов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0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Знакомство. Правила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22350" algn="l"/>
                        </a:tabLst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Принятие правил, которые следует выполнять во время занятий; снятие эмоционального напряжения через подвижные упражнения; через рассказывание истории про свое имя узнать что-то новое друг о друге. 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Невербальное общение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Устранение эмоциональных барьеров между участниками через телесное взаимодействие.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7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Выстраивание отношений с партнером через невербальное и вербальное общение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Освоение навыков конструктивного общения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Комплименты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22350" algn="l"/>
                        </a:tabLst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Развитие умения сказать комплимент собеседнику; принятие себя.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22350" algn="l"/>
                        </a:tabLst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7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Подведение итогов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Рефлексия опыта, полученного в процессе занятий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3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22350" algn="l"/>
                        </a:tabLst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22350" algn="l"/>
                        </a:tabLst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37477" marR="374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748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2009" y="352548"/>
            <a:ext cx="740333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457200" algn="ctr">
              <a:tabLst>
                <a:tab pos="1022350" algn="l"/>
              </a:tabLst>
            </a:pPr>
            <a:r>
              <a:rPr lang="ru-RU" sz="3200" b="1" dirty="0">
                <a:solidFill>
                  <a:srgbClr val="00B05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Основные темы круга сообщества для педагогов</a:t>
            </a:r>
            <a:endParaRPr lang="ru-RU" sz="2800" dirty="0">
              <a:solidFill>
                <a:srgbClr val="F79646"/>
              </a:solidFill>
              <a:latin typeface="Calibri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Какое профессиональное качество Вы в себе цените?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В чем, на Ваш взгляд, ситуация в …. классе?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Какие выходы видите для решения ситуации?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Что каждый готов для этого делать?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914400" algn="l"/>
                <a:tab pos="1022350" algn="l"/>
              </a:tabLst>
            </a:pPr>
            <a:r>
              <a:rPr lang="ru-RU" sz="2800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</a:rPr>
              <a:t>Отзыв о встрече.</a:t>
            </a:r>
          </a:p>
        </p:txBody>
      </p:sp>
    </p:spTree>
    <p:extLst>
      <p:ext uri="{BB962C8B-B14F-4D97-AF65-F5344CB8AC3E}">
        <p14:creationId xmlns:p14="http://schemas.microsoft.com/office/powerpoint/2010/main" val="5602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</a:rPr>
              <a:t>Основные темы круга сообщества по конфликтной/напряженной ситуации </a:t>
            </a:r>
            <a:br>
              <a:rPr lang="ru-RU" sz="3200" b="1" dirty="0">
                <a:solidFill>
                  <a:srgbClr val="00B050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2621" y="1737361"/>
            <a:ext cx="9141179" cy="443960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1. Что необходимо для конструктивного диалога?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2. В чем, на Ваш взгляд, ситуация/ Как Вы видите сложившуюся ситуацию?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3. Какой выход Вы видите?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4. Что Вы готовы для этого делать?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5. Отзыв о встрече.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961" y="195944"/>
            <a:ext cx="11525331" cy="80989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Модель работы по запросу «Трудный класс»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713" y="785799"/>
            <a:ext cx="10668075" cy="5572165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sz="2800" dirty="0">
                <a:solidFill>
                  <a:srgbClr val="FF0000"/>
                </a:solidFill>
              </a:rPr>
              <a:t>(ключевая фигура – классный руководитель)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sz="2800" dirty="0">
                <a:solidFill>
                  <a:srgbClr val="002060"/>
                </a:solidFill>
              </a:rPr>
              <a:t>Проводятся круги сообщества в следующем порядке:</a:t>
            </a:r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</a:rPr>
              <a:t>С педагогами +специалисты + администрация</a:t>
            </a:r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</a:rPr>
              <a:t>С родителями (начиная с д/сада)</a:t>
            </a:r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</a:rPr>
              <a:t>С учащимися ( со второй половины 3го по 11 </a:t>
            </a:r>
            <a:r>
              <a:rPr lang="ru-RU" sz="2800" dirty="0" err="1">
                <a:solidFill>
                  <a:srgbClr val="002060"/>
                </a:solidFill>
              </a:rPr>
              <a:t>кл</a:t>
            </a:r>
            <a:r>
              <a:rPr lang="ru-RU" sz="2800" dirty="0">
                <a:solidFill>
                  <a:srgbClr val="002060"/>
                </a:solidFill>
              </a:rPr>
              <a:t>)</a:t>
            </a:r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sz="2800" dirty="0">
                <a:solidFill>
                  <a:srgbClr val="002060"/>
                </a:solidFill>
              </a:rPr>
              <a:t>4.   Цикл занятий с учащимися «Учусь общаться»  </a:t>
            </a:r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sz="2800" dirty="0">
                <a:solidFill>
                  <a:srgbClr val="002060"/>
                </a:solidFill>
              </a:rPr>
              <a:t>      (5 занятий по 45 мин. с 3го класса)</a:t>
            </a:r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sz="2800" dirty="0">
                <a:solidFill>
                  <a:srgbClr val="002060"/>
                </a:solidFill>
              </a:rPr>
              <a:t>5.   На любом этапе - проведение восстановительной медиации между участниками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422932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1179" y="836026"/>
            <a:ext cx="97810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1F49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u-RU" sz="2000" dirty="0">
                <a:solidFill>
                  <a:srgbClr val="FF0000"/>
                </a:solidFill>
              </a:rPr>
              <a:t>(ключевая фигура – классный руководитель)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1F49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Встреча с сотрудниками школы – ключевыми фигурами ситуации (директор + специалисты социально-психологической службы (СПС) + классный руководитель)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Цель: прояснение актуальной ситуации и </a:t>
            </a:r>
            <a:r>
              <a:rPr lang="ru-RU" sz="2000" b="1" i="1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обсуждение совместного плана мероприятий, направленных на изменение ситуации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  Встреча в рамках восстановительной медиации с законными представителями  учащегося – выход на медиацию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     Круг с педагогами + администрация + специалисты СПС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4.     Круг с родителями + администрация + педагоги + специалисты СПС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5.    Круг с учащимися (со второй половины 3го по 11 </a:t>
            </a:r>
            <a:r>
              <a:rPr lang="ru-RU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кл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.) + специалисты СПС + педагоги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Или круг: педагоги + администрация + родители + учащиеся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buAutoNum type="arabicPeriod" startAt="6"/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Цикл занятий с учащимися «Учусь общаться» с участием </a:t>
            </a:r>
            <a:r>
              <a:rPr lang="ru-RU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кл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руководителя и психолога (5 занятий по 45 мин. с 3го класса)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buAutoNum type="arabicPeriod" startAt="6"/>
              <a:defRPr/>
            </a:pPr>
            <a:r>
              <a:rPr lang="ru-RU" sz="2000" dirty="0">
                <a:solidFill>
                  <a:srgbClr val="002060"/>
                </a:solidFill>
              </a:rPr>
              <a:t>На любом этапе - проведение восстановительной медиации между участниками образовательного процесса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8"/>
            <a:ext cx="10515600" cy="88824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Модель работы с многоуровневым конфликтом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6FBFD-C827-4820-AFEE-DCF8AB42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Подходы при разрешении конфликтов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1B6534-4093-4A3A-B1F4-BC2CEF505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244" y="1825626"/>
            <a:ext cx="6502400" cy="3909131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4000" dirty="0">
                <a:solidFill>
                  <a:srgbClr val="002060"/>
                </a:solidFill>
                <a:latin typeface="Calibri" panose="020F0502020204030204" pitchFamily="34" charset="0"/>
              </a:rPr>
              <a:t>Карательный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altLang="ru-RU" sz="4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4000" dirty="0">
                <a:solidFill>
                  <a:srgbClr val="002060"/>
                </a:solidFill>
                <a:latin typeface="Calibri" panose="020F0502020204030204" pitchFamily="34" charset="0"/>
              </a:rPr>
              <a:t>Реабилитационный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altLang="ru-RU" sz="4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4000" dirty="0">
                <a:solidFill>
                  <a:srgbClr val="002060"/>
                </a:solidFill>
                <a:latin typeface="Calibri" panose="020F0502020204030204" pitchFamily="34" charset="0"/>
              </a:rPr>
              <a:t>Восстановительный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9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Calibri Light" panose="020F0302020204030204" pitchFamily="34" charset="0"/>
              </a:rPr>
              <a:t>Отчет о проведенной работе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002060"/>
                </a:solidFill>
              </a:rPr>
              <a:t>Дата проведения встречи, участники </a:t>
            </a:r>
          </a:p>
          <a:p>
            <a:r>
              <a:rPr lang="ru-RU" altLang="ru-RU" dirty="0">
                <a:solidFill>
                  <a:srgbClr val="002060"/>
                </a:solidFill>
              </a:rPr>
              <a:t>Цель встречи</a:t>
            </a:r>
          </a:p>
          <a:p>
            <a:r>
              <a:rPr lang="ru-RU" altLang="ru-RU" dirty="0">
                <a:solidFill>
                  <a:srgbClr val="002060"/>
                </a:solidFill>
              </a:rPr>
              <a:t>Вопросы встречи     </a:t>
            </a:r>
          </a:p>
          <a:p>
            <a:r>
              <a:rPr lang="ru-RU" altLang="ru-RU" dirty="0">
                <a:solidFill>
                  <a:srgbClr val="002060"/>
                </a:solidFill>
              </a:rPr>
              <a:t>Итоги встречи</a:t>
            </a:r>
          </a:p>
          <a:p>
            <a:r>
              <a:rPr lang="ru-RU" altLang="ru-RU" dirty="0">
                <a:solidFill>
                  <a:srgbClr val="002060"/>
                </a:solidFill>
              </a:rPr>
              <a:t>Дата написания отчета, подпись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5825" y="1723967"/>
            <a:ext cx="2720051" cy="281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02A15-BF25-448B-A817-62481830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274638"/>
            <a:ext cx="11158330" cy="199148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Вопросы круга сообщества для педагогов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76792-6D9E-45C3-865D-913E76CF6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1. Назовите одно из профессиональных качеств, которое Вы цените в себе.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2. Назовите одну из трудностей, с которой Вы сталкиваетесь в своей работе и что помогает с ней справляться? Какая помощь и от кого Вам нужна?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3.Что Вы готовы делать для своего профессионального роста?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4. Отзыв о встрече</a:t>
            </a:r>
          </a:p>
        </p:txBody>
      </p:sp>
    </p:spTree>
    <p:extLst>
      <p:ext uri="{BB962C8B-B14F-4D97-AF65-F5344CB8AC3E}">
        <p14:creationId xmlns:p14="http://schemas.microsoft.com/office/powerpoint/2010/main" val="2206993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02A15-BF25-448B-A817-62481830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274638"/>
            <a:ext cx="11158330" cy="199148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Вопросы круга сообщества для педагогов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76792-6D9E-45C3-865D-913E76CF6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1. Назовите одно из профессиональных качеств, которое Вы цените в себе.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2. Что Вам необходимо, чтобы ходить на работу с удовольствием?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3. Что Вы сами готовы для этого делать?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4. Отзыв о встрече</a:t>
            </a:r>
          </a:p>
        </p:txBody>
      </p:sp>
    </p:spTree>
    <p:extLst>
      <p:ext uri="{BB962C8B-B14F-4D97-AF65-F5344CB8AC3E}">
        <p14:creationId xmlns:p14="http://schemas.microsoft.com/office/powerpoint/2010/main" val="3918394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632347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8197" name="AutoShape 9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746647" y="79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8198" name="AutoShape 11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860947" y="1603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8199" name="AutoShape 13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975247" y="3127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8200" name="AutoShape 15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2089547" y="4651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8201" name="AutoShape 1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2203847" y="6175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8202" name="TextBox 2"/>
          <p:cNvSpPr txBox="1">
            <a:spLocks noChangeArrowheads="1"/>
          </p:cNvSpPr>
          <p:nvPr/>
        </p:nvSpPr>
        <p:spPr bwMode="auto">
          <a:xfrm>
            <a:off x="1616874" y="512773"/>
            <a:ext cx="764976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 sz="2800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203" name="Прямоугольник 1"/>
          <p:cNvSpPr>
            <a:spLocks noChangeArrowheads="1"/>
          </p:cNvSpPr>
          <p:nvPr/>
        </p:nvSpPr>
        <p:spPr bwMode="auto">
          <a:xfrm>
            <a:off x="2768209" y="1663703"/>
            <a:ext cx="496609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ru-RU" altLang="ru-RU" sz="2800">
              <a:latin typeface="Palatino Linotype" pitchFamily="18" charset="0"/>
            </a:endParaRPr>
          </a:p>
        </p:txBody>
      </p:sp>
      <p:sp>
        <p:nvSpPr>
          <p:cNvPr id="8204" name="Прямоугольник 36"/>
          <p:cNvSpPr>
            <a:spLocks noChangeArrowheads="1"/>
          </p:cNvSpPr>
          <p:nvPr/>
        </p:nvSpPr>
        <p:spPr bwMode="auto">
          <a:xfrm>
            <a:off x="1933581" y="419101"/>
            <a:ext cx="816295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Круг сообщества в режиме </a:t>
            </a:r>
            <a:r>
              <a:rPr lang="ru-RU" altLang="ru-RU" sz="3200" b="1" dirty="0" err="1">
                <a:solidFill>
                  <a:srgbClr val="00B050"/>
                </a:solidFill>
                <a:latin typeface="Calibri Light" panose="020F0302020204030204" pitchFamily="34" charset="0"/>
              </a:rPr>
              <a:t>онлайн</a:t>
            </a:r>
            <a:r>
              <a:rPr lang="ru-RU" alt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: возможности</a:t>
            </a:r>
            <a:endParaRPr lang="ru-RU" altLang="ru-RU" sz="3200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8205" name="Прямоугольник 38"/>
          <p:cNvSpPr>
            <a:spLocks noChangeArrowheads="1"/>
          </p:cNvSpPr>
          <p:nvPr/>
        </p:nvSpPr>
        <p:spPr bwMode="auto">
          <a:xfrm>
            <a:off x="1354668" y="1774830"/>
            <a:ext cx="580813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altLang="ru-RU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2800" dirty="0">
                <a:solidFill>
                  <a:srgbClr val="002060"/>
                </a:solidFill>
              </a:rPr>
              <a:t>когда участники из-за </a:t>
            </a:r>
            <a:r>
              <a:rPr lang="ru-RU" altLang="ru-RU" sz="2800" b="1" dirty="0">
                <a:solidFill>
                  <a:srgbClr val="002060"/>
                </a:solidFill>
              </a:rPr>
              <a:t>непреодолимых обстоятельств </a:t>
            </a:r>
            <a:r>
              <a:rPr lang="ru-RU" altLang="ru-RU" sz="2800" dirty="0">
                <a:solidFill>
                  <a:srgbClr val="002060"/>
                </a:solidFill>
              </a:rPr>
              <a:t>не могут собраться вместе в одном помещении;</a:t>
            </a:r>
          </a:p>
          <a:p>
            <a:pPr>
              <a:buFont typeface="Wingdings 2" pitchFamily="18" charset="2"/>
              <a:buNone/>
            </a:pPr>
            <a:endParaRPr lang="ru-RU" altLang="ru-RU" sz="28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altLang="ru-RU" sz="2800" dirty="0">
                <a:solidFill>
                  <a:srgbClr val="002060"/>
                </a:solidFill>
              </a:rPr>
              <a:t> можно комфортно расположиться дома.</a:t>
            </a:r>
          </a:p>
        </p:txBody>
      </p:sp>
      <p:pic>
        <p:nvPicPr>
          <p:cNvPr id="8206" name="Picture 2" descr="https://avatars.mds.yandex.net/get-pdb/1778557/29a46e2c-df3d-4373-bd80-e719455c722d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6" y="2006600"/>
            <a:ext cx="296015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632347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1" name="AutoShape 9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746647" y="79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2" name="AutoShape 11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860947" y="1603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3" name="AutoShape 13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975247" y="3127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4" name="AutoShape 15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2177723" y="412887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5" name="AutoShape 1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2203847" y="6175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6" name="TextBox 2"/>
          <p:cNvSpPr txBox="1">
            <a:spLocks noChangeArrowheads="1"/>
          </p:cNvSpPr>
          <p:nvPr/>
        </p:nvSpPr>
        <p:spPr bwMode="auto">
          <a:xfrm>
            <a:off x="1616874" y="209007"/>
            <a:ext cx="76497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ru-RU" altLang="ru-RU" sz="2800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227" name="Прямоугольник 1"/>
          <p:cNvSpPr>
            <a:spLocks noChangeArrowheads="1"/>
          </p:cNvSpPr>
          <p:nvPr/>
        </p:nvSpPr>
        <p:spPr bwMode="auto">
          <a:xfrm>
            <a:off x="2768209" y="1663703"/>
            <a:ext cx="496609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ru-RU" altLang="ru-RU" sz="2800">
              <a:latin typeface="Palatino Linotype" pitchFamily="18" charset="0"/>
            </a:endParaRPr>
          </a:p>
        </p:txBody>
      </p:sp>
      <p:sp>
        <p:nvSpPr>
          <p:cNvPr id="9228" name="Прямоугольник 36"/>
          <p:cNvSpPr>
            <a:spLocks noChangeArrowheads="1"/>
          </p:cNvSpPr>
          <p:nvPr/>
        </p:nvSpPr>
        <p:spPr bwMode="auto">
          <a:xfrm>
            <a:off x="1933575" y="4"/>
            <a:ext cx="83772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Круг сообщества в режиме </a:t>
            </a:r>
            <a:r>
              <a:rPr lang="ru-RU" altLang="ru-RU" sz="3200" b="1" dirty="0" err="1">
                <a:solidFill>
                  <a:srgbClr val="00B050"/>
                </a:solidFill>
                <a:latin typeface="Calibri Light" panose="020F0302020204030204" pitchFamily="34" charset="0"/>
              </a:rPr>
              <a:t>онлайн</a:t>
            </a:r>
            <a:r>
              <a:rPr lang="ru-RU" alt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: ограничения</a:t>
            </a:r>
            <a:endParaRPr lang="ru-RU" altLang="ru-RU" sz="3200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9229" name="Прямоугольник 39"/>
          <p:cNvSpPr>
            <a:spLocks noChangeArrowheads="1"/>
          </p:cNvSpPr>
          <p:nvPr/>
        </p:nvSpPr>
        <p:spPr bwMode="auto">
          <a:xfrm>
            <a:off x="891827" y="642918"/>
            <a:ext cx="807800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</a:rPr>
              <a:t> нет возможности видеть всех одновременно и чувствовать атмосферу круга в той степени, в которой это происходит на очных кругах;</a:t>
            </a:r>
          </a:p>
          <a:p>
            <a:pPr>
              <a:buFont typeface="Wingdings" pitchFamily="2" charset="2"/>
              <a:buChar char="q"/>
            </a:pPr>
            <a:endParaRPr lang="ru-RU" altLang="ru-RU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</a:rPr>
              <a:t> частично теряется зрительный контакт и язык тела, которые имеют решающее значение в общении;</a:t>
            </a:r>
          </a:p>
          <a:p>
            <a:pPr>
              <a:buFont typeface="Wingdings" pitchFamily="2" charset="2"/>
              <a:buChar char="q"/>
            </a:pPr>
            <a:endParaRPr lang="ru-RU" altLang="ru-RU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</a:rPr>
              <a:t> может «виснуть» интернет/другие технические проблемы (качество звука, изображения);</a:t>
            </a:r>
          </a:p>
          <a:p>
            <a:pPr>
              <a:buFont typeface="Wingdings 2" pitchFamily="18" charset="2"/>
              <a:buNone/>
            </a:pPr>
            <a:endParaRPr lang="ru-RU" altLang="ru-RU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</a:rPr>
              <a:t> нет возможности уединиться (бегают дети, слушают члены семьи в небольшой квартире и т.п.);</a:t>
            </a:r>
          </a:p>
          <a:p>
            <a:pPr>
              <a:buFont typeface="Wingdings" pitchFamily="2" charset="2"/>
              <a:buChar char="q"/>
            </a:pPr>
            <a:endParaRPr lang="ru-RU" altLang="ru-RU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</a:rPr>
              <a:t> если люди встречаются в круге впервые и до этого не знали друг друга, у них может возникнуть скованность, недоверие, боязнь раскрыться и быть активным участником круга;</a:t>
            </a:r>
          </a:p>
          <a:p>
            <a:pPr>
              <a:buFont typeface="Wingdings" pitchFamily="2" charset="2"/>
              <a:buChar char="q"/>
            </a:pPr>
            <a:endParaRPr lang="ru-RU" altLang="ru-RU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</a:rPr>
              <a:t> как быть с символом слова?</a:t>
            </a:r>
          </a:p>
          <a:p>
            <a:pPr>
              <a:buFont typeface="Wingdings" pitchFamily="2" charset="2"/>
              <a:buChar char="q"/>
            </a:pPr>
            <a:endParaRPr lang="ru-RU" altLang="ru-RU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</a:rPr>
              <a:t> непонятно, каким образом записывать ответы участников, чтобы они их видели сразу.   </a:t>
            </a:r>
          </a:p>
        </p:txBody>
      </p:sp>
      <p:pic>
        <p:nvPicPr>
          <p:cNvPr id="9230" name="Picture 4" descr="https://a.d-cd.net/KWAAAgBvXuA-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5401" y="1892300"/>
            <a:ext cx="2384779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5" name="AutoShape 9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6" name="AutoShape 11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7" name="AutoShape 13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8" name="AutoShape 15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9" name="AutoShape 1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50" name="TextBox 2"/>
          <p:cNvSpPr txBox="1">
            <a:spLocks noChangeArrowheads="1"/>
          </p:cNvSpPr>
          <p:nvPr/>
        </p:nvSpPr>
        <p:spPr bwMode="auto">
          <a:xfrm>
            <a:off x="1700212" y="482318"/>
            <a:ext cx="10199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altLang="ru-RU" sz="2800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0251" name="Прямоугольник 1"/>
          <p:cNvSpPr>
            <a:spLocks noChangeArrowheads="1"/>
          </p:cNvSpPr>
          <p:nvPr/>
        </p:nvSpPr>
        <p:spPr bwMode="auto">
          <a:xfrm>
            <a:off x="1658942" y="1663703"/>
            <a:ext cx="6621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ru-RU" altLang="ru-RU" sz="2800">
              <a:latin typeface="Palatino Linotype" pitchFamily="18" charset="0"/>
            </a:endParaRPr>
          </a:p>
        </p:txBody>
      </p:sp>
      <p:sp>
        <p:nvSpPr>
          <p:cNvPr id="10252" name="Прямоугольник 36"/>
          <p:cNvSpPr>
            <a:spLocks noChangeArrowheads="1"/>
          </p:cNvSpPr>
          <p:nvPr/>
        </p:nvSpPr>
        <p:spPr bwMode="auto">
          <a:xfrm>
            <a:off x="546100" y="304800"/>
            <a:ext cx="9677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Обязанности ведущего круга сообщества </a:t>
            </a:r>
          </a:p>
          <a:p>
            <a:pPr algn="ctr"/>
            <a:r>
              <a:rPr lang="ru-RU" altLang="ru-RU" sz="3200" b="1" dirty="0">
                <a:solidFill>
                  <a:srgbClr val="00B050"/>
                </a:solidFill>
                <a:latin typeface="Calibri Light" panose="020F0302020204030204" pitchFamily="34" charset="0"/>
              </a:rPr>
              <a:t>в режиме </a:t>
            </a:r>
            <a:r>
              <a:rPr lang="ru-RU" altLang="ru-RU" sz="3200" b="1" dirty="0" err="1">
                <a:solidFill>
                  <a:srgbClr val="00B050"/>
                </a:solidFill>
                <a:latin typeface="Calibri Light" panose="020F0302020204030204" pitchFamily="34" charset="0"/>
              </a:rPr>
              <a:t>онлайн</a:t>
            </a:r>
            <a:endParaRPr lang="ru-RU" altLang="ru-RU" sz="3200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12301" name="Прямоугольник 39"/>
          <p:cNvSpPr>
            <a:spLocks noChangeArrowheads="1"/>
          </p:cNvSpPr>
          <p:nvPr/>
        </p:nvSpPr>
        <p:spPr bwMode="auto">
          <a:xfrm>
            <a:off x="-613955" y="1371600"/>
            <a:ext cx="9351555" cy="48013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altLang="ru-RU" sz="18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Накануне</a:t>
            </a: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 участникам рассылается: </a:t>
            </a:r>
          </a:p>
          <a:p>
            <a:pPr marL="1714500" lvl="3" indent="-342900" algn="just">
              <a:lnSpc>
                <a:spcPct val="100000"/>
              </a:lnSpc>
              <a:spcBef>
                <a:spcPct val="0"/>
              </a:spcBef>
              <a:buFont typeface="Wingdings 2" panose="05020102010507070707" pitchFamily="18" charset="2"/>
              <a:buAutoNum type="arabicParenR"/>
              <a:defRPr/>
            </a:pP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список участников круга в алфавитном порядке; </a:t>
            </a: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2)  ссылка на интернет-платформу для проверки связи, подключения</a:t>
            </a: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  В начале круга обговорить с участниками </a:t>
            </a:r>
            <a:r>
              <a:rPr lang="ru-RU" altLang="ru-RU" sz="18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технические риски</a:t>
            </a: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: писать в чате (если пропало изображение и звук), перезагрузить компьютер (если участник нас не слышит или мы его)</a:t>
            </a: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  Ведущий по ходу круга записывает </a:t>
            </a:r>
            <a:r>
              <a:rPr lang="ru-RU" altLang="ru-RU" sz="18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темы в чате</a:t>
            </a: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, на которые затем по очереди в алфавитном порядке высказываются участники</a:t>
            </a: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  После круга или на следующий день ведущий рассылает участникам </a:t>
            </a:r>
            <a:r>
              <a:rPr lang="ru-RU" altLang="ru-RU" sz="18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файл с ответами участников на круге</a:t>
            </a: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3"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solidFill>
                  <a:srgbClr val="002060"/>
                </a:solidFill>
                <a:latin typeface="+mn-lt"/>
                <a:cs typeface="Arial" pitchFamily="34" charset="0"/>
              </a:rPr>
              <a:t>  </a:t>
            </a:r>
            <a:r>
              <a:rPr lang="ru-RU" altLang="ru-RU" sz="18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В идеале у ведущего должно быть два помощника: один отвечает за технические вопросы, второй фиксирует ответы участников, чтобы этот файл можно было после каждой темы сразу вывести на экран</a:t>
            </a:r>
          </a:p>
        </p:txBody>
      </p:sp>
      <p:pic>
        <p:nvPicPr>
          <p:cNvPr id="1025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8603" y="2386013"/>
            <a:ext cx="27813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5769D22-5ECD-4E4F-82DF-9844DF70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Воспитательные эффекты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C35511-2430-41C5-9C4A-E6BF36DA5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200000"/>
              </a:lnSpc>
            </a:pPr>
            <a:r>
              <a:rPr lang="ru-RU" sz="4000" dirty="0">
                <a:solidFill>
                  <a:srgbClr val="002060"/>
                </a:solidFill>
              </a:rPr>
              <a:t>Развитие социальных и </a:t>
            </a:r>
            <a:r>
              <a:rPr lang="ru-RU" sz="4000" dirty="0" err="1">
                <a:solidFill>
                  <a:srgbClr val="002060"/>
                </a:solidFill>
              </a:rPr>
              <a:t>просоциальных</a:t>
            </a:r>
            <a:r>
              <a:rPr lang="ru-RU" sz="4000" dirty="0">
                <a:solidFill>
                  <a:srgbClr val="002060"/>
                </a:solidFill>
              </a:rPr>
              <a:t> навыков</a:t>
            </a:r>
          </a:p>
          <a:p>
            <a:pPr algn="ctr">
              <a:lnSpc>
                <a:spcPct val="200000"/>
              </a:lnSpc>
            </a:pPr>
            <a:r>
              <a:rPr lang="ru-RU" sz="4000" dirty="0">
                <a:solidFill>
                  <a:srgbClr val="002060"/>
                </a:solidFill>
              </a:rPr>
              <a:t>Развитие гибких/мягких навыков</a:t>
            </a:r>
          </a:p>
          <a:p>
            <a:pPr algn="ctr">
              <a:lnSpc>
                <a:spcPct val="200000"/>
              </a:lnSpc>
            </a:pPr>
            <a:r>
              <a:rPr lang="ru-RU" sz="4000" dirty="0">
                <a:solidFill>
                  <a:srgbClr val="002060"/>
                </a:solidFill>
              </a:rPr>
              <a:t>Развитие эмоционального интеллекта</a:t>
            </a:r>
          </a:p>
        </p:txBody>
      </p:sp>
    </p:spTree>
    <p:extLst>
      <p:ext uri="{BB962C8B-B14F-4D97-AF65-F5344CB8AC3E}">
        <p14:creationId xmlns:p14="http://schemas.microsoft.com/office/powerpoint/2010/main" val="152923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2543F1C-7EF2-4C47-8DB8-41300108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Социальные навыки отвечают за качество отношений человека с социумом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2C1E6BA-6E1C-45E1-A4F6-C872A6C51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1. Навыки коммуникации (вербальной, невербальной, умение слушать)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2. Эмоциональный интеллект – способность понимать и управлять своими и чужими эмоциями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3. Командная работа в формальных и неформальных ситуациях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4. Управление конфликтами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762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809721" y="1500177"/>
            <a:ext cx="92868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solidFill>
                  <a:srgbClr val="00B050"/>
                </a:solidFill>
              </a:rPr>
              <a:t>Просоциальное</a:t>
            </a:r>
            <a:r>
              <a:rPr lang="ru-RU" sz="2800" b="1" dirty="0">
                <a:solidFill>
                  <a:srgbClr val="00B050"/>
                </a:solidFill>
              </a:rPr>
              <a:t> поведение или намерение принести пользу другим </a:t>
            </a:r>
            <a:r>
              <a:rPr lang="ru-RU" sz="2800" dirty="0">
                <a:solidFill>
                  <a:srgbClr val="002060"/>
                </a:solidFill>
              </a:rPr>
              <a:t>- это социальное поведение, которое «приносит пользу другим людям или обществу в целом», «такое как помощь, обмен, пожертвования, сотрудничество и </a:t>
            </a:r>
            <a:r>
              <a:rPr lang="ru-RU" sz="2800" dirty="0" err="1">
                <a:solidFill>
                  <a:srgbClr val="002060"/>
                </a:solidFill>
              </a:rPr>
              <a:t>волонтерство</a:t>
            </a:r>
            <a:r>
              <a:rPr lang="ru-RU" sz="2800" dirty="0">
                <a:solidFill>
                  <a:srgbClr val="002060"/>
                </a:solidFill>
              </a:rPr>
              <a:t>»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lide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70" y="285732"/>
            <a:ext cx="11430079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CAE39-1E82-4372-ACA5-534527DD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Концепция восстановительного подхода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38D40-B9B9-4CB4-9027-A8DD4BD47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- это система теоретических представлений и набор способов, процедур и приемов работы, используемых в ситуации конфликта, в обстоятельствах эскалации взаимонепонимания, отчуждения и напряженности в отношениях между людьми и всплеска насилия.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64233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Благодаря участию в восстановительных программах учащийся научается: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уважительно слушать и говорить, выстраивать конструктивный диалог, договариваться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брать ответственность за свои слова и поступки</a:t>
            </a:r>
          </a:p>
          <a:p>
            <a:r>
              <a:rPr lang="ru-RU" sz="3600" dirty="0">
                <a:solidFill>
                  <a:srgbClr val="002060"/>
                </a:solidFill>
              </a:rPr>
              <a:t>управлять своими чувствами и понимать чувства других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внятно  и уверенно высказываться о том, что его волнует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рефлексировать</a:t>
            </a:r>
            <a:r>
              <a:rPr lang="ru-RU" sz="3600" dirty="0">
                <a:solidFill>
                  <a:srgbClr val="002060"/>
                </a:solidFill>
              </a:rPr>
              <a:t> своё  поведение по отношению к окружающим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конструктивно разрешать конфликты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сотрудничать при постановке коллективных задач и их реализации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осознанно проживать свою жизнь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E5C0-E40A-49C2-A5C3-998D1E8E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Calibri Light" panose="020F0302020204030204" pitchFamily="34" charset="0"/>
              </a:rPr>
              <a:t>Интернет-ресурсы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DFB4DD-6BCC-467A-B05A-4F65B1C66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50000"/>
              </a:lnSpc>
            </a:pPr>
            <a:r>
              <a:rPr lang="en-US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http://sprc.ru/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en-US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https://www.8-926-145-87-01.ru/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en-US" dirty="0">
                <a:solidFill>
                  <a:srgbClr val="002060"/>
                </a:solidFill>
              </a:rPr>
              <a:t>https://forum.gppc.ru/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53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1291" y="2285997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err="1">
                <a:solidFill>
                  <a:srgbClr val="002060"/>
                </a:solidFill>
              </a:rPr>
              <a:t>Путинцева</a:t>
            </a:r>
            <a:r>
              <a:rPr lang="ru-RU" sz="3200" dirty="0">
                <a:solidFill>
                  <a:srgbClr val="002060"/>
                </a:solidFill>
              </a:rPr>
              <a:t> Наталья Владимировна,</a:t>
            </a:r>
          </a:p>
          <a:p>
            <a:pPr algn="ctr">
              <a:buNone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200" dirty="0">
                <a:solidFill>
                  <a:srgbClr val="002060"/>
                </a:solidFill>
              </a:rPr>
              <a:t>nat-putinceva@yandex.ru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2570B-6655-40FB-8286-B9449C81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Ценности восстановительного подхода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36C47E-B4AB-4B8F-B0F5-E5BA6595C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заглаживание вреда силами обидчиков </a:t>
            </a:r>
          </a:p>
          <a:p>
            <a:pPr marL="342900" indent="-342900" algn="just"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исцеление пострадавших </a:t>
            </a:r>
          </a:p>
          <a:p>
            <a:pPr marL="342900" indent="-342900" algn="just"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восстановление способности людей понимать друг друга </a:t>
            </a:r>
          </a:p>
          <a:p>
            <a:pPr marL="342900" indent="-342900" algn="just">
              <a:defRPr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участие в этом процессе ближайшего социального окружения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90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70BF3-9C48-4BC5-B59C-92336F99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Принципы восстановительного подхода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98014B-E6E6-4FDB-AFE5-90ADA1E9D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2"/>
            <a:ext cx="10515600" cy="4754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ct val="0"/>
              </a:spcBef>
              <a:buClr>
                <a:srgbClr val="1F4E79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добровольность участия </a:t>
            </a:r>
          </a:p>
          <a:p>
            <a:pPr>
              <a:lnSpc>
                <a:spcPct val="160000"/>
              </a:lnSpc>
              <a:spcBef>
                <a:spcPct val="0"/>
              </a:spcBef>
              <a:buClr>
                <a:srgbClr val="1F4E79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передача ответственности за разрешение конфликта участникам</a:t>
            </a:r>
          </a:p>
          <a:p>
            <a:pPr>
              <a:lnSpc>
                <a:spcPct val="160000"/>
              </a:lnSpc>
              <a:spcBef>
                <a:spcPct val="0"/>
              </a:spcBef>
              <a:buClr>
                <a:srgbClr val="1F4E79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акцент на восстановление отношений и заглаживание вреда</a:t>
            </a:r>
          </a:p>
          <a:p>
            <a:pPr>
              <a:lnSpc>
                <a:spcPct val="160000"/>
              </a:lnSpc>
              <a:spcBef>
                <a:spcPct val="0"/>
              </a:spcBef>
              <a:buClr>
                <a:srgbClr val="1F4E79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вовлечение позитивных ресурсов социального окружения</a:t>
            </a:r>
          </a:p>
          <a:p>
            <a:pPr>
              <a:lnSpc>
                <a:spcPct val="160000"/>
              </a:lnSpc>
              <a:spcBef>
                <a:spcPct val="0"/>
              </a:spcBef>
              <a:buClr>
                <a:srgbClr val="1F4E79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конфиденциальность процесса</a:t>
            </a:r>
          </a:p>
          <a:p>
            <a:pPr>
              <a:lnSpc>
                <a:spcPct val="160000"/>
              </a:lnSpc>
              <a:spcBef>
                <a:spcPct val="0"/>
              </a:spcBef>
              <a:buClr>
                <a:srgbClr val="1F4E79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забота о будущем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58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57F86-2D24-499F-AF48-BEAE7503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Виды восстановительных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093D06-8197-4662-BB16-9138AAB7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>
                <a:solidFill>
                  <a:srgbClr val="002060"/>
                </a:solidFill>
              </a:rPr>
              <a:t>Восстановительная медиация</a:t>
            </a:r>
          </a:p>
          <a:p>
            <a:pPr algn="ctr">
              <a:lnSpc>
                <a:spcPct val="150000"/>
              </a:lnSpc>
            </a:pPr>
            <a:r>
              <a:rPr lang="ru-RU" sz="4000" dirty="0">
                <a:solidFill>
                  <a:srgbClr val="002060"/>
                </a:solidFill>
              </a:rPr>
              <a:t>Круг сообщества</a:t>
            </a:r>
          </a:p>
          <a:p>
            <a:pPr algn="ctr">
              <a:lnSpc>
                <a:spcPct val="150000"/>
              </a:lnSpc>
            </a:pPr>
            <a:r>
              <a:rPr lang="ru-RU" sz="4000" dirty="0">
                <a:solidFill>
                  <a:srgbClr val="002060"/>
                </a:solidFill>
              </a:rPr>
              <a:t>Семейная конференция</a:t>
            </a:r>
          </a:p>
        </p:txBody>
      </p:sp>
    </p:spTree>
    <p:extLst>
      <p:ext uri="{BB962C8B-B14F-4D97-AF65-F5344CB8AC3E}">
        <p14:creationId xmlns:p14="http://schemas.microsoft.com/office/powerpoint/2010/main" val="19613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632347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49" name="AutoShape 9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746647" y="79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50" name="AutoShape 11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860947" y="1603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51" name="AutoShape 13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1975247" y="3127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52" name="AutoShape 15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2089547" y="4651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53" name="AutoShape 17" descr="Школьная служба примирения"/>
          <p:cNvSpPr>
            <a:spLocks noChangeAspect="1" noChangeArrowheads="1"/>
          </p:cNvSpPr>
          <p:nvPr/>
        </p:nvSpPr>
        <p:spPr bwMode="auto">
          <a:xfrm>
            <a:off x="2203847" y="61753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54" name="TextBox 2"/>
          <p:cNvSpPr txBox="1">
            <a:spLocks noChangeArrowheads="1"/>
          </p:cNvSpPr>
          <p:nvPr/>
        </p:nvSpPr>
        <p:spPr bwMode="auto">
          <a:xfrm>
            <a:off x="1616874" y="285730"/>
            <a:ext cx="76497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00B050"/>
                </a:solidFill>
                <a:latin typeface="+mj-lt"/>
              </a:rPr>
              <a:t>Восстановительная программа</a:t>
            </a:r>
          </a:p>
          <a:p>
            <a:pPr algn="ctr" eaLnBrk="1" hangingPunct="1"/>
            <a:r>
              <a:rPr lang="ru-RU" altLang="ru-RU" sz="3200" b="1" dirty="0">
                <a:solidFill>
                  <a:srgbClr val="00B050"/>
                </a:solidFill>
                <a:latin typeface="+mj-lt"/>
              </a:rPr>
              <a:t> «Круг сообщества»</a:t>
            </a:r>
          </a:p>
        </p:txBody>
      </p:sp>
      <p:sp>
        <p:nvSpPr>
          <p:cNvPr id="6155" name="Прямоугольник 1"/>
          <p:cNvSpPr>
            <a:spLocks noChangeArrowheads="1"/>
          </p:cNvSpPr>
          <p:nvPr/>
        </p:nvSpPr>
        <p:spPr bwMode="auto">
          <a:xfrm>
            <a:off x="801513" y="1663709"/>
            <a:ext cx="656131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ru-RU" altLang="ru-RU" sz="2800" dirty="0">
                <a:solidFill>
                  <a:srgbClr val="002060"/>
                </a:solidFill>
              </a:rPr>
              <a:t>     </a:t>
            </a:r>
            <a:r>
              <a:rPr lang="ru-RU" altLang="ru-RU" sz="2400" dirty="0">
                <a:solidFill>
                  <a:srgbClr val="002060"/>
                </a:solidFill>
              </a:rPr>
              <a:t>Направлена на профилактику и разрешение конфликтов, в которые вовлечены от четырех и более человек. </a:t>
            </a:r>
          </a:p>
          <a:p>
            <a:pPr marL="457200" indent="-457200" algn="just"/>
            <a:r>
              <a:rPr lang="ru-RU" altLang="ru-RU" sz="2400" dirty="0">
                <a:solidFill>
                  <a:srgbClr val="002060"/>
                </a:solidFill>
              </a:rPr>
              <a:t>      </a:t>
            </a:r>
          </a:p>
          <a:p>
            <a:pPr marL="457200" indent="-457200" algn="just"/>
            <a:r>
              <a:rPr lang="ru-RU" altLang="ru-RU" sz="2400" dirty="0">
                <a:solidFill>
                  <a:srgbClr val="002060"/>
                </a:solidFill>
              </a:rPr>
              <a:t>      В ходе круга участники освобождаются от негативных эмоций, имеют возможность высказаться и быть услышанными, принять решения, приемлемые для всех участников, разделить ответственность за происходящее. </a:t>
            </a:r>
            <a:endParaRPr lang="ru-RU" altLang="ru-RU" sz="2400" dirty="0">
              <a:latin typeface="Palatino Linotype" pitchFamily="18" charset="0"/>
            </a:endParaRPr>
          </a:p>
        </p:txBody>
      </p:sp>
      <p:pic>
        <p:nvPicPr>
          <p:cNvPr id="6156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4" y="1975559"/>
            <a:ext cx="3809295" cy="366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33"/>
            <a:ext cx="10515600" cy="70731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Круги сообщества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7562"/>
            <a:ext cx="10515600" cy="470940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dirty="0">
                <a:solidFill>
                  <a:srgbClr val="002060"/>
                </a:solidFill>
              </a:rPr>
              <a:t>«Круги заключаются не в представлении или указывании на правильное или неправильное, или в постановке отличного спектакля. Их роль не в том, чтобы выдать «нужный ответ» и уж точно не заставить других принять нашу точку зрения. Их цель даже не заставить человека измениться. Все вышесказанное – это методы манипулирования ситуацией, чтобы задействовать контроль для ее изменения. Напротив, Круги стремятся дойти до сути нашего существования, исследуя наши сердца, душу и наше представление о правде, и вновь открыть наши жизненные ценности, которые помогают нам понять, какими мы хотим быть».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B050"/>
                </a:solidFill>
              </a:rPr>
              <a:t>(См. </a:t>
            </a:r>
            <a:r>
              <a:rPr lang="ru-RU" i="1" dirty="0" err="1">
                <a:solidFill>
                  <a:srgbClr val="00B050"/>
                </a:solidFill>
              </a:rPr>
              <a:t>Пранис</a:t>
            </a:r>
            <a:r>
              <a:rPr lang="ru-RU" i="1" dirty="0">
                <a:solidFill>
                  <a:srgbClr val="00B050"/>
                </a:solidFill>
              </a:rPr>
              <a:t> К., Стюарт Б., </a:t>
            </a:r>
            <a:r>
              <a:rPr lang="ru-RU" i="1" dirty="0" err="1">
                <a:solidFill>
                  <a:srgbClr val="00B050"/>
                </a:solidFill>
              </a:rPr>
              <a:t>Уедж</a:t>
            </a:r>
            <a:r>
              <a:rPr lang="ru-RU" i="1" dirty="0">
                <a:solidFill>
                  <a:srgbClr val="00B050"/>
                </a:solidFill>
              </a:rPr>
              <a:t> М. Круги примирения: от преступления к сообществу. М.: МОО Центр «Судебно-правовая реформа», 2010). </a:t>
            </a:r>
          </a:p>
        </p:txBody>
      </p:sp>
    </p:spTree>
    <p:extLst>
      <p:ext uri="{BB962C8B-B14F-4D97-AF65-F5344CB8AC3E}">
        <p14:creationId xmlns:p14="http://schemas.microsoft.com/office/powerpoint/2010/main" val="90141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8467" y="261257"/>
            <a:ext cx="8824511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0995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Основные правила встречи в круге:</a:t>
            </a:r>
            <a:endParaRPr lang="ru-RU" sz="3200" dirty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уважать символ слова;</a:t>
            </a:r>
            <a:endParaRPr lang="ru-RU" sz="24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- говорить от всего сердца;</a:t>
            </a:r>
            <a:endParaRPr lang="ru-RU" sz="24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- говорить с уважением;</a:t>
            </a:r>
            <a:endParaRPr lang="ru-RU" sz="24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- слушать с уважением;</a:t>
            </a:r>
            <a:endParaRPr lang="ru-RU" sz="24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- оставаться в круге до его завершения;</a:t>
            </a:r>
            <a:endParaRPr lang="ru-RU" sz="24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соблюдать конфиденциальность.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ru-RU" sz="2400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</a:pPr>
            <a:r>
              <a:rPr lang="ru-RU" sz="2400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Необходимое оборудование: </a:t>
            </a: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доска, мел или </a:t>
            </a:r>
            <a:r>
              <a:rPr lang="ru-RU" sz="2400" dirty="0" err="1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флипчарт</a:t>
            </a: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, маркеры, </a:t>
            </a:r>
            <a:r>
              <a:rPr lang="ru-RU" sz="2400" dirty="0" err="1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бейджики</a:t>
            </a:r>
            <a:r>
              <a:rPr lang="ru-RU" sz="24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. </a:t>
            </a:r>
          </a:p>
          <a:p>
            <a:pPr marL="457200" indent="-457200">
              <a:spcAft>
                <a:spcPts val="0"/>
              </a:spcAft>
              <a:buFontTx/>
              <a:buChar char="-"/>
            </a:pPr>
            <a:r>
              <a:rPr lang="ru-RU" sz="2400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Важно, чтобы помещение было просторное, так как участники садятся в форме круга (без столов). 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ru-RU" sz="28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 descr="Картинки по запросу &quot;человечки для презентаци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5889" y="1554255"/>
            <a:ext cx="2373929" cy="22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1402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1751</Words>
  <Application>Microsoft Office PowerPoint</Application>
  <PresentationFormat>Широкоэкранный</PresentationFormat>
  <Paragraphs>240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Arial</vt:lpstr>
      <vt:lpstr>Calibri</vt:lpstr>
      <vt:lpstr>Calibri Light</vt:lpstr>
      <vt:lpstr>Palatino Linotype</vt:lpstr>
      <vt:lpstr>Times New Roman</vt:lpstr>
      <vt:lpstr>Wingdings</vt:lpstr>
      <vt:lpstr>Wingdings 2</vt:lpstr>
      <vt:lpstr>Тема Office</vt:lpstr>
      <vt:lpstr>1_Тема Office</vt:lpstr>
      <vt:lpstr> Восстановительная программа  «Круг сообщества» как профилактика конфликтов и буллинга в образовательной среде </vt:lpstr>
      <vt:lpstr>Подходы при разрешении конфликтов</vt:lpstr>
      <vt:lpstr>Концепция восстановительного подхода</vt:lpstr>
      <vt:lpstr>Ценности восстановительного подхода</vt:lpstr>
      <vt:lpstr>Принципы восстановительного подхода</vt:lpstr>
      <vt:lpstr>Виды восстановительных программ</vt:lpstr>
      <vt:lpstr>Презентация PowerPoint</vt:lpstr>
      <vt:lpstr>Круги сообщества</vt:lpstr>
      <vt:lpstr>Презентация PowerPoint</vt:lpstr>
      <vt:lpstr>Обязанности ведущего круга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темы круга сообщества по конфликтной/напряженной ситуации  </vt:lpstr>
      <vt:lpstr>Модель работы по запросу «Трудный класс»</vt:lpstr>
      <vt:lpstr>Модель работы с многоуровневым конфликтом</vt:lpstr>
      <vt:lpstr>Отчет о проведенной работе</vt:lpstr>
      <vt:lpstr>Вопросы круга сообщества для педагогов </vt:lpstr>
      <vt:lpstr>Вопросы круга сообщества для педагогов </vt:lpstr>
      <vt:lpstr>Презентация PowerPoint</vt:lpstr>
      <vt:lpstr>Презентация PowerPoint</vt:lpstr>
      <vt:lpstr>Презентация PowerPoint</vt:lpstr>
      <vt:lpstr>Воспитательные эффекты</vt:lpstr>
      <vt:lpstr>Социальные навыки отвечают за качество отношений человека с социумом</vt:lpstr>
      <vt:lpstr>Презентация PowerPoint</vt:lpstr>
      <vt:lpstr>Презентация PowerPoint</vt:lpstr>
      <vt:lpstr>Благодаря участию в восстановительных программах учащийся научается:</vt:lpstr>
      <vt:lpstr>Интернет-ресурсы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восстановительной программы «Круг сообщества»</dc:title>
  <dc:creator>User</dc:creator>
  <cp:lastModifiedBy>Путинцева Наталья Владимировна</cp:lastModifiedBy>
  <cp:revision>12</cp:revision>
  <cp:lastPrinted>2020-08-18T20:34:03Z</cp:lastPrinted>
  <dcterms:created xsi:type="dcterms:W3CDTF">2020-08-18T19:39:37Z</dcterms:created>
  <dcterms:modified xsi:type="dcterms:W3CDTF">2023-05-17T12:23:41Z</dcterms:modified>
</cp:coreProperties>
</file>